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74" r:id="rId2"/>
    <p:sldId id="258" r:id="rId3"/>
    <p:sldId id="261" r:id="rId4"/>
    <p:sldId id="268" r:id="rId5"/>
    <p:sldId id="264" r:id="rId6"/>
    <p:sldId id="269" r:id="rId7"/>
    <p:sldId id="271" r:id="rId8"/>
    <p:sldId id="275" r:id="rId9"/>
    <p:sldId id="273" r:id="rId1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C2002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7C67C5C-0B53-41FD-A351-047F1222128B}" v="9" dt="2026-06-07T13:18:00.2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4" autoAdjust="0"/>
    <p:restoredTop sz="94660"/>
  </p:normalViewPr>
  <p:slideViewPr>
    <p:cSldViewPr snapToGrid="0">
      <p:cViewPr varScale="1">
        <p:scale>
          <a:sx n="96" d="100"/>
          <a:sy n="96" d="100"/>
        </p:scale>
        <p:origin x="92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A9EF10-2C29-4DA8-A2B3-6ED8C00DD1A7}" type="datetimeFigureOut">
              <a:rPr lang="nl-NL" smtClean="0"/>
              <a:t>7-6-2026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989625-1A10-4A4B-9849-13C9B9192A4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3659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989625-1A10-4A4B-9849-13C9B9192A43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8451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C0A9CE-E41F-9497-5F20-0F2737F6E0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E8EB7BA-FB22-476F-763F-5C9E9B550D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D89CD7D-4231-A511-2A53-4E7AB1697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BBA98-EB80-4E56-A7DB-1AD7557F0416}" type="datetimeFigureOut">
              <a:rPr lang="nl-NL" smtClean="0"/>
              <a:t>7-6-2026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90CC867-BC09-EE18-DDE6-0CA32DCCB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6776512-D100-9582-FA12-8BF3523E0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F1EE5-5415-40E8-BB22-E150F1E400F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8840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1E8BB9-8A1F-4065-6194-DC6823EB5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59194414-476F-9994-024F-9C56DD1D5E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DF5B2F2-E377-83B3-F7C5-FDE182896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BBA98-EB80-4E56-A7DB-1AD7557F0416}" type="datetimeFigureOut">
              <a:rPr lang="nl-NL" smtClean="0"/>
              <a:t>7-6-2026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75EE777-1807-8A17-249F-89214627D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416DAC8-6BBD-3C32-7973-CAD0935BF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F1EE5-5415-40E8-BB22-E150F1E400F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4727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55C5C34F-54D3-01DD-5507-469AB31C7F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CB4540D-B452-84FE-B6E7-5C6C6AA7EB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E93C07A-9937-44CB-0CD2-10EFE13D8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BBA98-EB80-4E56-A7DB-1AD7557F0416}" type="datetimeFigureOut">
              <a:rPr lang="nl-NL" smtClean="0"/>
              <a:t>7-6-2026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5D647AC-7870-F684-9A0E-BD662002C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69EE912-8916-D60C-7C61-C17C3DE2E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F1EE5-5415-40E8-BB22-E150F1E400F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8122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D2E99B-D89C-D0C9-491E-76822F2FC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CA1F116-6A4F-D1D9-E735-EFBBE2C7A5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661C088-E26C-FF7B-1F04-6C47CB5AF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BBA98-EB80-4E56-A7DB-1AD7557F0416}" type="datetimeFigureOut">
              <a:rPr lang="nl-NL" smtClean="0"/>
              <a:t>7-6-2026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1BDE581-BEAD-53B1-974F-43AC3F0EB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480E48F-7058-6AE4-14E6-88A3712BE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F1EE5-5415-40E8-BB22-E150F1E400F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4121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148356-004D-2F03-5273-21B0ABC80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8FD918C-5B49-2420-7342-06BDABE272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93AC0AB-BD72-2544-5830-6D2849EC7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BBA98-EB80-4E56-A7DB-1AD7557F0416}" type="datetimeFigureOut">
              <a:rPr lang="nl-NL" smtClean="0"/>
              <a:t>7-6-2026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21A4BD4-2ECF-51B0-433E-D34D9A188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D9D8B30-BC40-0692-8B45-2952B3222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F1EE5-5415-40E8-BB22-E150F1E400F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6490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A93FCE-B556-12FD-962E-FF52C2014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6EDDE07-D888-4A54-2B92-F647D427E9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5592EF3-A882-9659-A60A-E9AB73E77C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BFF0C7B-E8DE-BADD-926F-F7684D944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BBA98-EB80-4E56-A7DB-1AD7557F0416}" type="datetimeFigureOut">
              <a:rPr lang="nl-NL" smtClean="0"/>
              <a:t>7-6-2026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C66C610-FE1E-8D1F-AE43-36D8A5EFF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E193890-27B2-7558-0626-6C25415D8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F1EE5-5415-40E8-BB22-E150F1E400F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6567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FD8575-FC4A-4791-B6C9-F27A3BF1B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2EA3255-C1FA-088E-3ECB-469E0C9420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BC362DF-0C0E-605D-6DF2-DC1DF296DB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EFD4BD7-485D-F9E9-F897-034DC7F57B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B4A89621-721E-CB8E-2CE7-05ADC5A031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AA9E30BB-E87A-1D54-F998-FE37C55C8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BBA98-EB80-4E56-A7DB-1AD7557F0416}" type="datetimeFigureOut">
              <a:rPr lang="nl-NL" smtClean="0"/>
              <a:t>7-6-2026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0D490CF5-5F37-D0EC-B66E-7535908D3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4706A76A-2D28-B2DA-BE3E-254A092FD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F1EE5-5415-40E8-BB22-E150F1E400F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5930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41CB73-37B9-6B6B-10C4-6F4973D28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202C629-C3D2-FA1C-670C-553E8216A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BBA98-EB80-4E56-A7DB-1AD7557F0416}" type="datetimeFigureOut">
              <a:rPr lang="nl-NL" smtClean="0"/>
              <a:t>7-6-2026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BECCE430-AF28-65B7-FC5E-351DBE3C1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BAC9DDF-B17D-AE38-E4B6-990C39146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F1EE5-5415-40E8-BB22-E150F1E400F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6898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E3ADFAE-2852-D5CD-7BBC-6805430C4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BBA98-EB80-4E56-A7DB-1AD7557F0416}" type="datetimeFigureOut">
              <a:rPr lang="nl-NL" smtClean="0"/>
              <a:t>7-6-2026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6BB2C2EE-5A30-5E09-B143-A9EFFA677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D16833F-B38F-BE2E-0286-7C8E475D2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F1EE5-5415-40E8-BB22-E150F1E400F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1260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398318-8BCB-9AB9-481B-BB243C79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F7E2204-15F4-353E-27F4-CE7FD9C94B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CFE4303-ECB9-307E-193C-C41AB76157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DB0C94C-D7D6-73D3-D41A-0AB5C12FB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BBA98-EB80-4E56-A7DB-1AD7557F0416}" type="datetimeFigureOut">
              <a:rPr lang="nl-NL" smtClean="0"/>
              <a:t>7-6-2026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AB6E197-425B-0249-99B5-3355C7005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1770E65-BA45-3F45-ABBF-19FD8B755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F1EE5-5415-40E8-BB22-E150F1E400F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2433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34ABDF-046B-3815-2948-658AC72E3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59B5CDC1-12F5-8919-7892-3ADD81E406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D9E6986-E4C9-AFC4-D684-F8EEA2ABB3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6902937-ED7B-A7BF-5EDC-05E3C5A44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BBA98-EB80-4E56-A7DB-1AD7557F0416}" type="datetimeFigureOut">
              <a:rPr lang="nl-NL" smtClean="0"/>
              <a:t>7-6-2026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E3EBFBB-6D13-F152-824D-4B3D95B7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FEE302F-E14C-9F0A-80DE-97DB3C1F1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F1EE5-5415-40E8-BB22-E150F1E400F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112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70D69E7-EF0B-3362-A99E-2DE08DE43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CC1EBD8-F454-A87B-BAAD-E71535DA80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7F7A3DF-DDD8-F3FA-F2A1-FFAD3B109D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F8BBA98-EB80-4E56-A7DB-1AD7557F0416}" type="datetimeFigureOut">
              <a:rPr lang="nl-NL" smtClean="0"/>
              <a:t>7-6-2026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B1FFF1E-569D-1648-E3B7-A4BF2CD808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05E419F-01AC-2979-29C0-F840EB32DA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14F1EE5-5415-40E8-BB22-E150F1E400F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1202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126914-D70F-15AD-6284-8E2B3A70FFB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6589126-9DBE-7DF5-440A-6F2BC1980C9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6" name="Picture 2" descr="Marc Chagall 'kleurt' de wereld in nieuwe expositie in synagoge - Al het  nieuws uit Enschede">
            <a:extLst>
              <a:ext uri="{FF2B5EF4-FFF2-40B4-BE49-F238E27FC236}">
                <a16:creationId xmlns:a16="http://schemas.microsoft.com/office/drawing/2014/main" id="{3D7B7132-4B5F-704E-A7B2-DE7C2CF12E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jdelijke aanduiding voor tekst 2">
            <a:extLst>
              <a:ext uri="{FF2B5EF4-FFF2-40B4-BE49-F238E27FC236}">
                <a16:creationId xmlns:a16="http://schemas.microsoft.com/office/drawing/2014/main" id="{0FB504F4-81AF-EACC-6BE5-6875CE1B2E8A}"/>
              </a:ext>
            </a:extLst>
          </p:cNvPr>
          <p:cNvSpPr txBox="1">
            <a:spLocks/>
          </p:cNvSpPr>
          <p:nvPr/>
        </p:nvSpPr>
        <p:spPr>
          <a:xfrm>
            <a:off x="975359" y="2208107"/>
            <a:ext cx="3305387" cy="27612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4800" b="1" dirty="0">
                <a:solidFill>
                  <a:schemeClr val="bg1"/>
                </a:solidFill>
              </a:rPr>
              <a:t>Het wekken van de Wil</a:t>
            </a:r>
          </a:p>
          <a:p>
            <a:pPr marL="0" indent="0">
              <a:buNone/>
            </a:pPr>
            <a:endParaRPr lang="nl-NL" sz="48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NL" sz="4800" b="1" dirty="0">
              <a:solidFill>
                <a:schemeClr val="bg1"/>
              </a:solidFill>
            </a:endParaRPr>
          </a:p>
        </p:txBody>
      </p:sp>
      <p:pic>
        <p:nvPicPr>
          <p:cNvPr id="1030" name="Picture 6" descr="BVS – schooladvies voor vrijeschool onderwijs PO en VO ...">
            <a:extLst>
              <a:ext uri="{FF2B5EF4-FFF2-40B4-BE49-F238E27FC236}">
                <a16:creationId xmlns:a16="http://schemas.microsoft.com/office/drawing/2014/main" id="{8A00737F-338A-82B3-1308-652B485218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6199" y="5046962"/>
            <a:ext cx="1272156" cy="1780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ogeschool Leiden - Medewerkers, locatie en alumni | LinkedIn">
            <a:extLst>
              <a:ext uri="{FF2B5EF4-FFF2-40B4-BE49-F238E27FC236}">
                <a16:creationId xmlns:a16="http://schemas.microsoft.com/office/drawing/2014/main" id="{DDDD5332-1C48-69F8-BF01-F16371D3E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09" y="103452"/>
            <a:ext cx="1791455" cy="1289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rudolf steiner college">
            <a:extLst>
              <a:ext uri="{FF2B5EF4-FFF2-40B4-BE49-F238E27FC236}">
                <a16:creationId xmlns:a16="http://schemas.microsoft.com/office/drawing/2014/main" id="{DE906925-15C3-2748-CB56-F843C83E4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9064" y="-962818"/>
            <a:ext cx="3626225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5470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CC9363-ED7E-9F87-BE85-2458036D3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9E5B50F-7D14-EA17-7C2F-5A1032B0972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861BBE3-C23F-1BB2-C2D4-359F5DFD5CA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Picture 2" descr="Ameca | Engineered Arts">
            <a:extLst>
              <a:ext uri="{FF2B5EF4-FFF2-40B4-BE49-F238E27FC236}">
                <a16:creationId xmlns:a16="http://schemas.microsoft.com/office/drawing/2014/main" id="{93FF4289-3AD4-E181-95F0-52F5DE79E4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8" b="23374"/>
          <a:stretch>
            <a:fillRect/>
          </a:stretch>
        </p:blipFill>
        <p:spPr bwMode="auto">
          <a:xfrm>
            <a:off x="0" y="0"/>
            <a:ext cx="1222673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jdelijke aanduiding voor tekst 2">
            <a:extLst>
              <a:ext uri="{FF2B5EF4-FFF2-40B4-BE49-F238E27FC236}">
                <a16:creationId xmlns:a16="http://schemas.microsoft.com/office/drawing/2014/main" id="{7C6610FC-87B4-FCBB-CF21-E45387792E81}"/>
              </a:ext>
            </a:extLst>
          </p:cNvPr>
          <p:cNvSpPr txBox="1">
            <a:spLocks/>
          </p:cNvSpPr>
          <p:nvPr/>
        </p:nvSpPr>
        <p:spPr>
          <a:xfrm>
            <a:off x="283197" y="320676"/>
            <a:ext cx="4281488" cy="8239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b="1" dirty="0">
                <a:solidFill>
                  <a:schemeClr val="bg1"/>
                </a:solidFill>
              </a:rPr>
              <a:t>Stel dat </a:t>
            </a:r>
            <a:r>
              <a:rPr lang="nl-NL" b="1" dirty="0" err="1">
                <a:solidFill>
                  <a:schemeClr val="bg1"/>
                </a:solidFill>
              </a:rPr>
              <a:t>Ameca</a:t>
            </a:r>
            <a:r>
              <a:rPr lang="nl-NL" b="1" dirty="0">
                <a:solidFill>
                  <a:schemeClr val="bg1"/>
                </a:solidFill>
              </a:rPr>
              <a:t> zichzelf wil ‘scheppen’ repliceren?</a:t>
            </a:r>
          </a:p>
        </p:txBody>
      </p:sp>
    </p:spTree>
    <p:extLst>
      <p:ext uri="{BB962C8B-B14F-4D97-AF65-F5344CB8AC3E}">
        <p14:creationId xmlns:p14="http://schemas.microsoft.com/office/powerpoint/2010/main" val="3098163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A0A123DF-1D89-9A4B-E46D-BB8BD6E90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chemeClr val="accent2">
                    <a:lumMod val="50000"/>
                  </a:schemeClr>
                </a:solidFill>
              </a:rPr>
              <a:t>Tot wasdom komen?</a:t>
            </a:r>
          </a:p>
        </p:txBody>
      </p:sp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CA8D5FA8-5BB9-EDEC-9323-6F49CEF7D5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6895" y="1805748"/>
            <a:ext cx="3250095" cy="415773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nl-NL" i="1" dirty="0"/>
              <a:t>Stralend stijgt de zon omhoog;</a:t>
            </a:r>
            <a:br>
              <a:rPr lang="nl-NL" dirty="0"/>
            </a:br>
            <a:r>
              <a:rPr lang="nl-NL" i="1" dirty="0"/>
              <a:t>Rijzend langs de hemelboog.</a:t>
            </a:r>
            <a:br>
              <a:rPr lang="nl-NL" dirty="0"/>
            </a:br>
            <a:r>
              <a:rPr lang="nl-NL" i="1" dirty="0"/>
              <a:t>Wijst hij </a:t>
            </a:r>
            <a:r>
              <a:rPr lang="nl-NL" b="1" i="1" dirty="0">
                <a:solidFill>
                  <a:schemeClr val="accent2">
                    <a:lumMod val="50000"/>
                  </a:schemeClr>
                </a:solidFill>
              </a:rPr>
              <a:t>ons</a:t>
            </a:r>
            <a:r>
              <a:rPr lang="nl-NL" i="1" dirty="0"/>
              <a:t> de dag.</a:t>
            </a:r>
            <a:r>
              <a:rPr lang="nl-NL" dirty="0"/>
              <a:t> </a:t>
            </a:r>
          </a:p>
          <a:p>
            <a:pPr marL="0" indent="0">
              <a:buNone/>
            </a:pPr>
            <a:r>
              <a:rPr lang="nl-NL" b="1" i="1" dirty="0"/>
              <a:t>Door de stille nacht </a:t>
            </a:r>
            <a:r>
              <a:rPr lang="nl-NL" i="1" dirty="0"/>
              <a:t>omhuld,</a:t>
            </a:r>
            <a:br>
              <a:rPr lang="nl-NL" dirty="0"/>
            </a:br>
            <a:r>
              <a:rPr lang="nl-NL" i="1" dirty="0"/>
              <a:t>Werden wij met </a:t>
            </a:r>
            <a:r>
              <a:rPr lang="nl-NL" b="1" i="1" dirty="0">
                <a:solidFill>
                  <a:srgbClr val="CC3300"/>
                </a:solidFill>
              </a:rPr>
              <a:t>kracht</a:t>
            </a:r>
            <a:r>
              <a:rPr lang="nl-NL" i="1" dirty="0">
                <a:solidFill>
                  <a:srgbClr val="CC3300"/>
                </a:solidFill>
              </a:rPr>
              <a:t> </a:t>
            </a:r>
            <a:r>
              <a:rPr lang="nl-NL" i="1" dirty="0"/>
              <a:t>vervuld.</a:t>
            </a:r>
            <a:br>
              <a:rPr lang="nl-NL" dirty="0"/>
            </a:br>
            <a:r>
              <a:rPr lang="nl-NL" i="1" dirty="0"/>
              <a:t>Voor de nieuwe dag.</a:t>
            </a:r>
            <a:r>
              <a:rPr lang="nl-NL" dirty="0"/>
              <a:t> </a:t>
            </a:r>
          </a:p>
          <a:p>
            <a:pPr marL="0" indent="0">
              <a:buNone/>
            </a:pPr>
            <a:r>
              <a:rPr lang="nl-NL" b="1" i="1" dirty="0"/>
              <a:t>Dankbaar gaan </a:t>
            </a:r>
            <a:r>
              <a:rPr lang="nl-NL" b="1" i="1" dirty="0">
                <a:solidFill>
                  <a:schemeClr val="accent2">
                    <a:lumMod val="50000"/>
                  </a:schemeClr>
                </a:solidFill>
              </a:rPr>
              <a:t>wij</a:t>
            </a:r>
            <a:r>
              <a:rPr lang="nl-NL" i="1" dirty="0"/>
              <a:t> aan ’t </a:t>
            </a:r>
            <a:r>
              <a:rPr lang="nl-NL" b="1" i="1" dirty="0">
                <a:solidFill>
                  <a:schemeClr val="accent2">
                    <a:lumMod val="50000"/>
                  </a:schemeClr>
                </a:solidFill>
              </a:rPr>
              <a:t>werk.</a:t>
            </a:r>
          </a:p>
          <a:p>
            <a:pPr marL="0" indent="0">
              <a:buNone/>
            </a:pPr>
            <a:r>
              <a:rPr lang="nl-NL" b="1" i="1" dirty="0">
                <a:solidFill>
                  <a:srgbClr val="7030A0"/>
                </a:solidFill>
              </a:rPr>
              <a:t>Blij</a:t>
            </a:r>
            <a:r>
              <a:rPr lang="nl-NL" b="1" i="1" dirty="0"/>
              <a:t>..... </a:t>
            </a:r>
            <a:r>
              <a:rPr lang="nl-NL" i="1" dirty="0"/>
              <a:t>en..... </a:t>
            </a:r>
            <a:r>
              <a:rPr lang="nl-NL" b="1" i="1" dirty="0">
                <a:solidFill>
                  <a:srgbClr val="7030A0"/>
                </a:solidFill>
              </a:rPr>
              <a:t>sterk</a:t>
            </a:r>
            <a:r>
              <a:rPr lang="nl-NL" i="1" dirty="0"/>
              <a:t>.</a:t>
            </a:r>
          </a:p>
          <a:p>
            <a:pPr marL="0" indent="0">
              <a:buNone/>
            </a:pPr>
            <a:endParaRPr lang="nl-NL" i="1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779C10B4-D195-E0E4-17AD-9B34C0D995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18720" y="1773651"/>
            <a:ext cx="3886201" cy="361335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nl-NL" i="1" dirty="0"/>
              <a:t>Het </a:t>
            </a:r>
            <a:r>
              <a:rPr lang="nl-NL" i="1" dirty="0" err="1"/>
              <a:t>liefdelicht</a:t>
            </a:r>
            <a:r>
              <a:rPr lang="nl-NL" i="1" dirty="0"/>
              <a:t> der zon,</a:t>
            </a:r>
            <a:br>
              <a:rPr lang="nl-NL" dirty="0"/>
            </a:br>
            <a:r>
              <a:rPr lang="nl-NL" i="1" dirty="0"/>
              <a:t>verheldert </a:t>
            </a:r>
            <a:r>
              <a:rPr lang="nl-NL" b="1" i="1" dirty="0">
                <a:solidFill>
                  <a:schemeClr val="accent2">
                    <a:lumMod val="50000"/>
                  </a:schemeClr>
                </a:solidFill>
              </a:rPr>
              <a:t>mij</a:t>
            </a:r>
            <a:r>
              <a:rPr lang="nl-NL" i="1" dirty="0"/>
              <a:t> de dag.</a:t>
            </a:r>
            <a:br>
              <a:rPr lang="nl-NL" dirty="0"/>
            </a:br>
            <a:r>
              <a:rPr lang="nl-NL" i="1" dirty="0"/>
              <a:t>De geesteskracht der ziel,</a:t>
            </a:r>
            <a:br>
              <a:rPr lang="nl-NL" dirty="0"/>
            </a:br>
            <a:r>
              <a:rPr lang="nl-NL" i="1" dirty="0"/>
              <a:t>geeft </a:t>
            </a:r>
            <a:r>
              <a:rPr lang="nl-NL" b="1" i="1" dirty="0">
                <a:solidFill>
                  <a:srgbClr val="FF0000"/>
                </a:solidFill>
              </a:rPr>
              <a:t>kracht</a:t>
            </a:r>
            <a:r>
              <a:rPr lang="nl-NL" i="1" dirty="0"/>
              <a:t> aan hand en voet.</a:t>
            </a:r>
            <a:r>
              <a:rPr lang="nl-NL" dirty="0"/>
              <a:t> </a:t>
            </a:r>
          </a:p>
          <a:p>
            <a:pPr marL="0" indent="0">
              <a:buNone/>
            </a:pPr>
            <a:r>
              <a:rPr lang="nl-NL" b="1" i="1" dirty="0"/>
              <a:t>In de lichtglans van de zon,</a:t>
            </a:r>
            <a:br>
              <a:rPr lang="nl-NL" dirty="0"/>
            </a:br>
            <a:r>
              <a:rPr lang="nl-NL" b="1" i="1" dirty="0">
                <a:solidFill>
                  <a:srgbClr val="7030A0"/>
                </a:solidFill>
              </a:rPr>
              <a:t>vereer</a:t>
            </a:r>
            <a:r>
              <a:rPr lang="nl-NL" i="1" dirty="0"/>
              <a:t> </a:t>
            </a:r>
            <a:r>
              <a:rPr lang="nl-NL" b="1" i="1" dirty="0">
                <a:solidFill>
                  <a:schemeClr val="accent2">
                    <a:lumMod val="50000"/>
                  </a:schemeClr>
                </a:solidFill>
              </a:rPr>
              <a:t>ik</a:t>
            </a:r>
            <a:r>
              <a:rPr lang="nl-NL" i="1" dirty="0"/>
              <a:t> diep, o God,</a:t>
            </a:r>
            <a:br>
              <a:rPr lang="nl-NL" dirty="0"/>
            </a:br>
            <a:r>
              <a:rPr lang="nl-NL" i="1" dirty="0"/>
              <a:t>de mensenkracht die Gij,</a:t>
            </a:r>
            <a:br>
              <a:rPr lang="nl-NL" dirty="0"/>
            </a:br>
            <a:r>
              <a:rPr lang="nl-NL" i="1" dirty="0"/>
              <a:t>in mijne ziel, vol goedheid hebt geplant.</a:t>
            </a:r>
            <a:r>
              <a:rPr lang="nl-NL" dirty="0"/>
              <a:t> </a:t>
            </a:r>
          </a:p>
          <a:p>
            <a:pPr marL="0" indent="0">
              <a:buNone/>
            </a:pPr>
            <a:r>
              <a:rPr lang="nl-NL" i="1" dirty="0"/>
              <a:t>Opdat </a:t>
            </a:r>
            <a:r>
              <a:rPr lang="nl-NL" b="1" i="1" dirty="0">
                <a:solidFill>
                  <a:schemeClr val="accent2">
                    <a:lumMod val="50000"/>
                  </a:schemeClr>
                </a:solidFill>
              </a:rPr>
              <a:t>ik </a:t>
            </a:r>
            <a:r>
              <a:rPr lang="nl-NL" b="1" i="1" dirty="0">
                <a:solidFill>
                  <a:srgbClr val="7030A0"/>
                </a:solidFill>
              </a:rPr>
              <a:t>ijverig</a:t>
            </a:r>
            <a:r>
              <a:rPr lang="nl-NL" b="1" i="1" dirty="0">
                <a:solidFill>
                  <a:schemeClr val="accent2">
                    <a:lumMod val="50000"/>
                  </a:schemeClr>
                </a:solidFill>
              </a:rPr>
              <a:t> werken</a:t>
            </a:r>
            <a:r>
              <a:rPr lang="nl-NL" i="1" dirty="0"/>
              <a:t>,</a:t>
            </a:r>
            <a:br>
              <a:rPr lang="nl-NL" dirty="0"/>
            </a:br>
            <a:r>
              <a:rPr lang="nl-NL" i="1" dirty="0"/>
              <a:t>en </a:t>
            </a:r>
            <a:r>
              <a:rPr lang="nl-NL" b="1" i="1" dirty="0">
                <a:solidFill>
                  <a:schemeClr val="accent2">
                    <a:lumMod val="50000"/>
                  </a:schemeClr>
                </a:solidFill>
              </a:rPr>
              <a:t>gretig leren kan</a:t>
            </a:r>
            <a:r>
              <a:rPr lang="nl-NL" i="1" dirty="0"/>
              <a:t>.</a:t>
            </a:r>
            <a:br>
              <a:rPr lang="nl-NL" dirty="0"/>
            </a:br>
            <a:r>
              <a:rPr lang="nl-NL" i="1" dirty="0"/>
              <a:t>Van U stamt licht en kracht.</a:t>
            </a:r>
            <a:br>
              <a:rPr lang="nl-NL" dirty="0"/>
            </a:br>
            <a:r>
              <a:rPr lang="nl-NL" i="1" dirty="0"/>
              <a:t>Naar U </a:t>
            </a:r>
            <a:r>
              <a:rPr lang="nl-NL" i="1" dirty="0" err="1"/>
              <a:t>strome</a:t>
            </a:r>
            <a:r>
              <a:rPr lang="nl-NL" i="1" dirty="0"/>
              <a:t> liefde en dank.</a:t>
            </a:r>
            <a:endParaRPr lang="nl-NL" dirty="0"/>
          </a:p>
          <a:p>
            <a:pPr marL="0" indent="0">
              <a:buNone/>
            </a:pPr>
            <a:br>
              <a:rPr lang="nl-NL" dirty="0"/>
            </a:b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10" name="Tijdelijke aanduiding voor inhoud 8">
            <a:extLst>
              <a:ext uri="{FF2B5EF4-FFF2-40B4-BE49-F238E27FC236}">
                <a16:creationId xmlns:a16="http://schemas.microsoft.com/office/drawing/2014/main" id="{F426F23D-8740-6092-27EC-7CE732E28698}"/>
              </a:ext>
            </a:extLst>
          </p:cNvPr>
          <p:cNvSpPr txBox="1">
            <a:spLocks/>
          </p:cNvSpPr>
          <p:nvPr/>
        </p:nvSpPr>
        <p:spPr>
          <a:xfrm>
            <a:off x="8017564" y="1690688"/>
            <a:ext cx="4174435" cy="4524582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3800" b="1" i="1" dirty="0">
                <a:solidFill>
                  <a:schemeClr val="accent2">
                    <a:lumMod val="50000"/>
                  </a:schemeClr>
                </a:solidFill>
              </a:rPr>
              <a:t>Ik</a:t>
            </a:r>
            <a:r>
              <a:rPr lang="nl-NL" sz="3800" i="1" dirty="0"/>
              <a:t> zie rond in de wereld,</a:t>
            </a:r>
            <a:br>
              <a:rPr lang="nl-NL" sz="3800" dirty="0"/>
            </a:br>
            <a:r>
              <a:rPr lang="nl-NL" sz="3800" i="1" dirty="0"/>
              <a:t>waarin de zon haar licht zendt,</a:t>
            </a:r>
            <a:br>
              <a:rPr lang="nl-NL" sz="3800" dirty="0"/>
            </a:br>
            <a:r>
              <a:rPr lang="nl-NL" sz="3800" i="1" dirty="0"/>
              <a:t>waarin de sterren fonkelen,</a:t>
            </a:r>
            <a:br>
              <a:rPr lang="nl-NL" sz="3800" dirty="0"/>
            </a:br>
            <a:r>
              <a:rPr lang="nl-NL" sz="3800" i="1" dirty="0"/>
              <a:t>waarin de stenen rusten,</a:t>
            </a:r>
            <a:br>
              <a:rPr lang="nl-NL" sz="3800" dirty="0"/>
            </a:br>
            <a:r>
              <a:rPr lang="nl-NL" sz="3800" i="1" dirty="0"/>
              <a:t>de planten levend groeien,</a:t>
            </a:r>
            <a:br>
              <a:rPr lang="nl-NL" sz="3800" dirty="0"/>
            </a:br>
            <a:r>
              <a:rPr lang="nl-NL" sz="3800" i="1" dirty="0"/>
              <a:t>de dieren voelend leven,</a:t>
            </a:r>
            <a:br>
              <a:rPr lang="nl-NL" sz="3800" dirty="0"/>
            </a:br>
            <a:r>
              <a:rPr lang="nl-NL" sz="3800" i="1" dirty="0"/>
              <a:t>waarin de mens bezield</a:t>
            </a:r>
            <a:br>
              <a:rPr lang="nl-NL" sz="3800" dirty="0"/>
            </a:br>
            <a:r>
              <a:rPr lang="nl-NL" sz="3800" i="1" dirty="0"/>
              <a:t>de geest een woning geeft;</a:t>
            </a:r>
            <a:r>
              <a:rPr lang="nl-NL" sz="3800" dirty="0"/>
              <a:t> </a:t>
            </a:r>
          </a:p>
          <a:p>
            <a:pPr marL="0" indent="0">
              <a:buNone/>
            </a:pPr>
            <a:r>
              <a:rPr lang="nl-NL" sz="3800" b="1" i="1" dirty="0">
                <a:solidFill>
                  <a:schemeClr val="accent2">
                    <a:lumMod val="50000"/>
                  </a:schemeClr>
                </a:solidFill>
              </a:rPr>
              <a:t>Ik</a:t>
            </a:r>
            <a:r>
              <a:rPr lang="nl-NL" sz="3800" i="1" dirty="0"/>
              <a:t> zie diep in de ziel,</a:t>
            </a:r>
            <a:br>
              <a:rPr lang="nl-NL" sz="3800" dirty="0"/>
            </a:br>
            <a:r>
              <a:rPr lang="nl-NL" sz="3800" i="1" dirty="0"/>
              <a:t>die binnen in mij leeft,</a:t>
            </a:r>
            <a:br>
              <a:rPr lang="nl-NL" sz="3800" dirty="0"/>
            </a:br>
            <a:r>
              <a:rPr lang="nl-NL" sz="3800" i="1" dirty="0"/>
              <a:t>De </a:t>
            </a:r>
            <a:r>
              <a:rPr lang="nl-NL" sz="3800" i="1" dirty="0" err="1"/>
              <a:t>Godesgeest</a:t>
            </a:r>
            <a:r>
              <a:rPr lang="nl-NL" sz="3800" i="1" dirty="0"/>
              <a:t>, hij weeft</a:t>
            </a:r>
            <a:br>
              <a:rPr lang="nl-NL" sz="3800" dirty="0"/>
            </a:br>
            <a:r>
              <a:rPr lang="nl-NL" sz="3800" i="1" dirty="0"/>
              <a:t>in zon- en zielenlicht,</a:t>
            </a:r>
            <a:br>
              <a:rPr lang="nl-NL" sz="3800" dirty="0"/>
            </a:br>
            <a:r>
              <a:rPr lang="nl-NL" sz="3800" i="1" dirty="0"/>
              <a:t>in wereldruimten buiten,</a:t>
            </a:r>
            <a:br>
              <a:rPr lang="nl-NL" sz="3800" dirty="0"/>
            </a:br>
            <a:r>
              <a:rPr lang="nl-NL" sz="3800" i="1" dirty="0"/>
              <a:t>in zielendiepten binnen.</a:t>
            </a:r>
            <a:r>
              <a:rPr lang="nl-NL" sz="3800" dirty="0"/>
              <a:t> </a:t>
            </a:r>
          </a:p>
          <a:p>
            <a:pPr marL="0" indent="0">
              <a:buNone/>
            </a:pPr>
            <a:r>
              <a:rPr lang="nl-NL" sz="3800" b="1" i="1" dirty="0"/>
              <a:t>Tot u, o </a:t>
            </a:r>
            <a:r>
              <a:rPr lang="nl-NL" sz="3800" b="1" i="1" dirty="0" err="1"/>
              <a:t>Godesgeest</a:t>
            </a:r>
            <a:r>
              <a:rPr lang="nl-NL" sz="3800" b="1" i="1" dirty="0"/>
              <a:t>,</a:t>
            </a:r>
            <a:br>
              <a:rPr lang="nl-NL" sz="3800" b="1" dirty="0"/>
            </a:br>
            <a:r>
              <a:rPr lang="nl-NL" sz="3800" b="1" i="1" dirty="0"/>
              <a:t>wil </a:t>
            </a:r>
            <a:r>
              <a:rPr lang="nl-NL" sz="3800" b="1" i="1" dirty="0">
                <a:solidFill>
                  <a:srgbClr val="8C2002"/>
                </a:solidFill>
              </a:rPr>
              <a:t>ik</a:t>
            </a:r>
            <a:r>
              <a:rPr lang="nl-NL" sz="3800" b="1" i="1" dirty="0"/>
              <a:t> mij </a:t>
            </a:r>
            <a:r>
              <a:rPr lang="nl-NL" sz="3800" b="1" i="1" dirty="0">
                <a:solidFill>
                  <a:srgbClr val="7030A0"/>
                </a:solidFill>
              </a:rPr>
              <a:t>vragend wenden</a:t>
            </a:r>
            <a:r>
              <a:rPr lang="nl-NL" sz="3800" i="1" dirty="0"/>
              <a:t>,</a:t>
            </a:r>
            <a:br>
              <a:rPr lang="nl-NL" sz="3800" dirty="0"/>
            </a:br>
            <a:r>
              <a:rPr lang="nl-NL" sz="3800" i="1" dirty="0"/>
              <a:t>dat in mij </a:t>
            </a:r>
            <a:r>
              <a:rPr lang="nl-NL" sz="3800" b="1" i="1" dirty="0">
                <a:solidFill>
                  <a:srgbClr val="FF0000"/>
                </a:solidFill>
              </a:rPr>
              <a:t>kracht</a:t>
            </a:r>
            <a:r>
              <a:rPr lang="nl-NL" sz="3800" b="1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nl-NL" sz="3800" i="1" dirty="0"/>
              <a:t>en zegen,</a:t>
            </a:r>
            <a:br>
              <a:rPr lang="nl-NL" sz="3800" dirty="0"/>
            </a:br>
            <a:r>
              <a:rPr lang="nl-NL" sz="3800" i="1" dirty="0"/>
              <a:t>voor </a:t>
            </a:r>
            <a:r>
              <a:rPr lang="nl-NL" sz="3800" b="1" i="1" dirty="0">
                <a:solidFill>
                  <a:schemeClr val="accent2">
                    <a:lumMod val="50000"/>
                  </a:schemeClr>
                </a:solidFill>
              </a:rPr>
              <a:t>leren en voor arbeid,</a:t>
            </a:r>
            <a:br>
              <a:rPr lang="nl-NL" sz="38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nl-NL" sz="3800" b="1" i="1" dirty="0">
                <a:solidFill>
                  <a:schemeClr val="accent2">
                    <a:lumMod val="50000"/>
                  </a:schemeClr>
                </a:solidFill>
              </a:rPr>
              <a:t>tot wasdom </a:t>
            </a:r>
            <a:r>
              <a:rPr lang="nl-NL" sz="3800" i="1" dirty="0"/>
              <a:t>mogen komen.</a:t>
            </a:r>
            <a:endParaRPr lang="nl-NL" sz="3800" dirty="0"/>
          </a:p>
          <a:p>
            <a:pPr marL="0" indent="0">
              <a:buFont typeface="Arial" panose="020B0604020202020204" pitchFamily="34" charset="0"/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12632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4" name="Rectangle 10253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 descr="Curriculum">
            <a:extLst>
              <a:ext uri="{FF2B5EF4-FFF2-40B4-BE49-F238E27FC236}">
                <a16:creationId xmlns:a16="http://schemas.microsoft.com/office/drawing/2014/main" id="{5298C7D0-0038-725B-B213-A867B7CF86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97" r="-1" b="7894"/>
          <a:stretch>
            <a:fillRect/>
          </a:stretch>
        </p:blipFill>
        <p:spPr bwMode="auto">
          <a:xfrm>
            <a:off x="20" y="10"/>
            <a:ext cx="1218893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F8677AD-63FB-DC98-7FF1-665BB7623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3"/>
            <a:ext cx="9144000" cy="306324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100" dirty="0">
                <a:solidFill>
                  <a:schemeClr val="bg1"/>
                </a:solidFill>
              </a:rPr>
              <a:t>Stelling: </a:t>
            </a:r>
            <a:r>
              <a:rPr lang="nl-NL" sz="5100" dirty="0">
                <a:solidFill>
                  <a:schemeClr val="bg1"/>
                </a:solidFill>
              </a:rPr>
              <a:t>als ik een vrijeschoolleraar wil zijn, moet ik de ochtendspreuk zeggen.</a:t>
            </a:r>
            <a:br>
              <a:rPr lang="nl-NL" sz="5100" dirty="0">
                <a:solidFill>
                  <a:schemeClr val="bg1"/>
                </a:solidFill>
              </a:rPr>
            </a:br>
            <a:br>
              <a:rPr lang="nl-NL" sz="5100" dirty="0">
                <a:solidFill>
                  <a:schemeClr val="bg1"/>
                </a:solidFill>
              </a:rPr>
            </a:br>
            <a:r>
              <a:rPr lang="nl-NL" sz="5100" dirty="0">
                <a:solidFill>
                  <a:schemeClr val="bg1"/>
                </a:solidFill>
              </a:rPr>
              <a:t>Ja								Nee</a:t>
            </a:r>
            <a:endParaRPr lang="en-US" sz="5100" dirty="0">
              <a:solidFill>
                <a:schemeClr val="bg1"/>
              </a:solidFill>
            </a:endParaRPr>
          </a:p>
        </p:txBody>
      </p:sp>
      <p:sp>
        <p:nvSpPr>
          <p:cNvPr id="10256" name="sketchy line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sX0" fmla="*/ 0 w 4243589"/>
              <a:gd name="csY0" fmla="*/ 0 h 18288"/>
              <a:gd name="csX1" fmla="*/ 478919 w 4243589"/>
              <a:gd name="csY1" fmla="*/ 0 h 18288"/>
              <a:gd name="csX2" fmla="*/ 957839 w 4243589"/>
              <a:gd name="csY2" fmla="*/ 0 h 18288"/>
              <a:gd name="csX3" fmla="*/ 1521630 w 4243589"/>
              <a:gd name="csY3" fmla="*/ 0 h 18288"/>
              <a:gd name="csX4" fmla="*/ 2212729 w 4243589"/>
              <a:gd name="csY4" fmla="*/ 0 h 18288"/>
              <a:gd name="csX5" fmla="*/ 2734084 w 4243589"/>
              <a:gd name="csY5" fmla="*/ 0 h 18288"/>
              <a:gd name="csX6" fmla="*/ 3255439 w 4243589"/>
              <a:gd name="csY6" fmla="*/ 0 h 18288"/>
              <a:gd name="csX7" fmla="*/ 4243589 w 4243589"/>
              <a:gd name="csY7" fmla="*/ 0 h 18288"/>
              <a:gd name="csX8" fmla="*/ 4243589 w 4243589"/>
              <a:gd name="csY8" fmla="*/ 18288 h 18288"/>
              <a:gd name="csX9" fmla="*/ 3594926 w 4243589"/>
              <a:gd name="csY9" fmla="*/ 18288 h 18288"/>
              <a:gd name="csX10" fmla="*/ 3073571 w 4243589"/>
              <a:gd name="csY10" fmla="*/ 18288 h 18288"/>
              <a:gd name="csX11" fmla="*/ 2552216 w 4243589"/>
              <a:gd name="csY11" fmla="*/ 18288 h 18288"/>
              <a:gd name="csX12" fmla="*/ 1903553 w 4243589"/>
              <a:gd name="csY12" fmla="*/ 18288 h 18288"/>
              <a:gd name="csX13" fmla="*/ 1212454 w 4243589"/>
              <a:gd name="csY13" fmla="*/ 18288 h 18288"/>
              <a:gd name="csX14" fmla="*/ 733535 w 4243589"/>
              <a:gd name="csY14" fmla="*/ 18288 h 18288"/>
              <a:gd name="csX15" fmla="*/ 0 w 4243589"/>
              <a:gd name="csY15" fmla="*/ 18288 h 18288"/>
              <a:gd name="csX16" fmla="*/ 0 w 4243589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386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6" name="Rectangle 8205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8198" name="Picture 6" descr="L'homme-pendule, Marc Chagall's... | Gazette Drouot">
            <a:extLst>
              <a:ext uri="{FF2B5EF4-FFF2-40B4-BE49-F238E27FC236}">
                <a16:creationId xmlns:a16="http://schemas.microsoft.com/office/drawing/2014/main" id="{E42605F1-8EA0-E9FD-4EE1-D95567E590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1"/>
          <a:stretch>
            <a:fillRect/>
          </a:stretch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jdelijke aanduiding voor tekst 2">
            <a:extLst>
              <a:ext uri="{FF2B5EF4-FFF2-40B4-BE49-F238E27FC236}">
                <a16:creationId xmlns:a16="http://schemas.microsoft.com/office/drawing/2014/main" id="{92829A9D-0BB5-19C8-D3CD-4DFD53BB116C}"/>
              </a:ext>
            </a:extLst>
          </p:cNvPr>
          <p:cNvSpPr txBox="1">
            <a:spLocks/>
          </p:cNvSpPr>
          <p:nvPr/>
        </p:nvSpPr>
        <p:spPr>
          <a:xfrm>
            <a:off x="8909612" y="6032806"/>
            <a:ext cx="4050264" cy="8239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b="1" dirty="0" err="1">
                <a:solidFill>
                  <a:schemeClr val="bg1"/>
                </a:solidFill>
              </a:rPr>
              <a:t>Chagall</a:t>
            </a:r>
            <a:endParaRPr lang="nl-NL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nl-NL" b="1" dirty="0" err="1">
                <a:solidFill>
                  <a:schemeClr val="bg1"/>
                </a:solidFill>
              </a:rPr>
              <a:t>L’homme</a:t>
            </a:r>
            <a:r>
              <a:rPr lang="nl-NL" b="1" dirty="0">
                <a:solidFill>
                  <a:schemeClr val="bg1"/>
                </a:solidFill>
              </a:rPr>
              <a:t>-pendule</a:t>
            </a:r>
          </a:p>
        </p:txBody>
      </p:sp>
    </p:spTree>
    <p:extLst>
      <p:ext uri="{BB962C8B-B14F-4D97-AF65-F5344CB8AC3E}">
        <p14:creationId xmlns:p14="http://schemas.microsoft.com/office/powerpoint/2010/main" val="76679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18" name="Rectangle 12317">
            <a:extLst>
              <a:ext uri="{FF2B5EF4-FFF2-40B4-BE49-F238E27FC236}">
                <a16:creationId xmlns:a16="http://schemas.microsoft.com/office/drawing/2014/main" id="{9A72E43A-2FC3-43A9-8E8E-0BF749E66E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2290" name="Picture 2" descr="Doll&quot; (Portrait), 1920 by Paul Klee: History, Analysis &amp; Facts | Arthive">
            <a:extLst>
              <a:ext uri="{FF2B5EF4-FFF2-40B4-BE49-F238E27FC236}">
                <a16:creationId xmlns:a16="http://schemas.microsoft.com/office/drawing/2014/main" id="{79A0AA39-F0F1-E5F1-66C0-5661552E66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50" r="-1" b="24890"/>
          <a:stretch>
            <a:fillRect/>
          </a:stretch>
        </p:blipFill>
        <p:spPr bwMode="auto">
          <a:xfrm>
            <a:off x="64290" y="23890"/>
            <a:ext cx="4003019" cy="3388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Paul Klee | Portrait of Mrs. P. in the South | The Guggenheim Museums and  Foundation">
            <a:extLst>
              <a:ext uri="{FF2B5EF4-FFF2-40B4-BE49-F238E27FC236}">
                <a16:creationId xmlns:a16="http://schemas.microsoft.com/office/drawing/2014/main" id="{E6F742B1-106B-9F71-171F-126FD5D605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1" t="2137" r="8463" b="2488"/>
          <a:stretch>
            <a:fillRect/>
          </a:stretch>
        </p:blipFill>
        <p:spPr bwMode="auto">
          <a:xfrm>
            <a:off x="4103373" y="32434"/>
            <a:ext cx="4014047" cy="6782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 descr="Senecio, 1922 by Paul Klee">
            <a:extLst>
              <a:ext uri="{FF2B5EF4-FFF2-40B4-BE49-F238E27FC236}">
                <a16:creationId xmlns:a16="http://schemas.microsoft.com/office/drawing/2014/main" id="{72EBB553-F15E-E0C6-C62B-495010C76E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11" r="-3" b="10375"/>
          <a:stretch>
            <a:fillRect/>
          </a:stretch>
        </p:blipFill>
        <p:spPr bwMode="auto">
          <a:xfrm>
            <a:off x="8169158" y="-6541"/>
            <a:ext cx="4003039" cy="3383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Paul Klee - Portrait of a Yellow Man - The Metropolitan Museum of Art">
            <a:extLst>
              <a:ext uri="{FF2B5EF4-FFF2-40B4-BE49-F238E27FC236}">
                <a16:creationId xmlns:a16="http://schemas.microsoft.com/office/drawing/2014/main" id="{0C4C83DD-C381-17BC-7FAA-7D66423B83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2" t="23083" r="1038" b="24718"/>
          <a:stretch>
            <a:fillRect/>
          </a:stretch>
        </p:blipFill>
        <p:spPr bwMode="auto">
          <a:xfrm>
            <a:off x="8186920" y="3425937"/>
            <a:ext cx="3992695" cy="3383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1DE4654-D93C-CE6B-1B46-4F8383F7E0DB}"/>
              </a:ext>
            </a:extLst>
          </p:cNvPr>
          <p:cNvSpPr txBox="1">
            <a:spLocks/>
          </p:cNvSpPr>
          <p:nvPr/>
        </p:nvSpPr>
        <p:spPr>
          <a:xfrm>
            <a:off x="4262186" y="159913"/>
            <a:ext cx="3804561" cy="5232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2000" b="1" dirty="0">
                <a:solidFill>
                  <a:schemeClr val="bg1"/>
                </a:solidFill>
              </a:rPr>
              <a:t>De levensloop van de leraar</a:t>
            </a:r>
          </a:p>
        </p:txBody>
      </p:sp>
      <p:sp>
        <p:nvSpPr>
          <p:cNvPr id="4" name="Tijdelijke aanduiding voor tekst 2">
            <a:extLst>
              <a:ext uri="{FF2B5EF4-FFF2-40B4-BE49-F238E27FC236}">
                <a16:creationId xmlns:a16="http://schemas.microsoft.com/office/drawing/2014/main" id="{20B402BD-B898-D58D-B217-915EDA5A9684}"/>
              </a:ext>
            </a:extLst>
          </p:cNvPr>
          <p:cNvSpPr txBox="1">
            <a:spLocks/>
          </p:cNvSpPr>
          <p:nvPr/>
        </p:nvSpPr>
        <p:spPr>
          <a:xfrm>
            <a:off x="8169158" y="2460264"/>
            <a:ext cx="3858306" cy="5232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1600" b="1" dirty="0"/>
              <a:t>20-30 jaar	</a:t>
            </a:r>
          </a:p>
          <a:p>
            <a:pPr marL="0" indent="0">
              <a:buNone/>
            </a:pPr>
            <a:r>
              <a:rPr lang="nl-NL" sz="1600" b="1" dirty="0"/>
              <a:t>Wat heb jij dit jaar gedaan waardoor een andere leraar beter werd</a:t>
            </a:r>
            <a:r>
              <a:rPr lang="nl-NL" sz="1400" b="1" dirty="0"/>
              <a:t>? </a:t>
            </a:r>
            <a:endParaRPr lang="nl-NL" sz="1400" b="1" i="1" dirty="0"/>
          </a:p>
        </p:txBody>
      </p:sp>
      <p:sp>
        <p:nvSpPr>
          <p:cNvPr id="5" name="Tijdelijke aanduiding voor tekst 2">
            <a:extLst>
              <a:ext uri="{FF2B5EF4-FFF2-40B4-BE49-F238E27FC236}">
                <a16:creationId xmlns:a16="http://schemas.microsoft.com/office/drawing/2014/main" id="{74EADEA2-8521-F5D1-2E48-0401FE0FFDC9}"/>
              </a:ext>
            </a:extLst>
          </p:cNvPr>
          <p:cNvSpPr txBox="1">
            <a:spLocks/>
          </p:cNvSpPr>
          <p:nvPr/>
        </p:nvSpPr>
        <p:spPr>
          <a:xfrm>
            <a:off x="398312" y="6139856"/>
            <a:ext cx="3726943" cy="5232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1400" b="1" dirty="0"/>
              <a:t>5- 10 jaar: </a:t>
            </a:r>
          </a:p>
          <a:p>
            <a:pPr marL="0" indent="0">
              <a:buNone/>
            </a:pPr>
            <a:r>
              <a:rPr lang="nl-NL" sz="1400" b="1" dirty="0"/>
              <a:t> wat doe je als je idee mislukt in de klas?</a:t>
            </a:r>
            <a:endParaRPr lang="nl-NL" sz="1400" b="1" i="1" dirty="0"/>
          </a:p>
        </p:txBody>
      </p:sp>
      <p:sp>
        <p:nvSpPr>
          <p:cNvPr id="6" name="Tijdelijke aanduiding voor tekst 2">
            <a:extLst>
              <a:ext uri="{FF2B5EF4-FFF2-40B4-BE49-F238E27FC236}">
                <a16:creationId xmlns:a16="http://schemas.microsoft.com/office/drawing/2014/main" id="{62BBA644-0888-7E60-F02A-A8A42A545BB3}"/>
              </a:ext>
            </a:extLst>
          </p:cNvPr>
          <p:cNvSpPr txBox="1">
            <a:spLocks/>
          </p:cNvSpPr>
          <p:nvPr/>
        </p:nvSpPr>
        <p:spPr>
          <a:xfrm>
            <a:off x="4262186" y="6078458"/>
            <a:ext cx="3804561" cy="52327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6400" b="1" dirty="0">
                <a:solidFill>
                  <a:schemeClr val="bg1"/>
                </a:solidFill>
              </a:rPr>
              <a:t>10- 20 jaar	</a:t>
            </a:r>
          </a:p>
          <a:p>
            <a:pPr marL="0" indent="0">
              <a:buNone/>
            </a:pPr>
            <a:r>
              <a:rPr lang="nl-NL" sz="6400" b="1" dirty="0">
                <a:solidFill>
                  <a:schemeClr val="bg1"/>
                </a:solidFill>
              </a:rPr>
              <a:t>Hoe daag je jezelf uit? Hoe blijf je in ontwikkeling?</a:t>
            </a:r>
          </a:p>
          <a:p>
            <a:pPr marL="0" indent="0">
              <a:buNone/>
            </a:pPr>
            <a:endParaRPr lang="nl-NL" sz="1600" i="1" dirty="0">
              <a:solidFill>
                <a:schemeClr val="bg1"/>
              </a:solidFill>
            </a:endParaRPr>
          </a:p>
        </p:txBody>
      </p:sp>
      <p:sp>
        <p:nvSpPr>
          <p:cNvPr id="7" name="Tijdelijke aanduiding voor tekst 2">
            <a:extLst>
              <a:ext uri="{FF2B5EF4-FFF2-40B4-BE49-F238E27FC236}">
                <a16:creationId xmlns:a16="http://schemas.microsoft.com/office/drawing/2014/main" id="{91A3EF5B-5361-2E61-9EE6-2CAC351D4FB0}"/>
              </a:ext>
            </a:extLst>
          </p:cNvPr>
          <p:cNvSpPr txBox="1">
            <a:spLocks/>
          </p:cNvSpPr>
          <p:nvPr/>
        </p:nvSpPr>
        <p:spPr>
          <a:xfrm>
            <a:off x="126539" y="2549621"/>
            <a:ext cx="3878520" cy="5232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1600" b="1" dirty="0">
                <a:solidFill>
                  <a:schemeClr val="bg1"/>
                </a:solidFill>
              </a:rPr>
              <a:t>0- 5 jaar</a:t>
            </a:r>
          </a:p>
          <a:p>
            <a:pPr marL="0" indent="0">
              <a:buNone/>
            </a:pPr>
            <a:r>
              <a:rPr lang="nl-NL" sz="1600" b="1" dirty="0">
                <a:solidFill>
                  <a:schemeClr val="bg1"/>
                </a:solidFill>
              </a:rPr>
              <a:t>Welke dappere acties doe je nu als je over 5 jaar terugkijkt met de klas?</a:t>
            </a:r>
          </a:p>
        </p:txBody>
      </p:sp>
      <p:sp>
        <p:nvSpPr>
          <p:cNvPr id="12" name="Tijdelijke aanduiding voor tekst 2">
            <a:extLst>
              <a:ext uri="{FF2B5EF4-FFF2-40B4-BE49-F238E27FC236}">
                <a16:creationId xmlns:a16="http://schemas.microsoft.com/office/drawing/2014/main" id="{F212C948-3DB6-E908-0FBD-E64F43383196}"/>
              </a:ext>
            </a:extLst>
          </p:cNvPr>
          <p:cNvSpPr txBox="1">
            <a:spLocks/>
          </p:cNvSpPr>
          <p:nvPr/>
        </p:nvSpPr>
        <p:spPr>
          <a:xfrm>
            <a:off x="8378157" y="6158662"/>
            <a:ext cx="3444324" cy="5232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1600" b="1" dirty="0">
                <a:solidFill>
                  <a:schemeClr val="bg1"/>
                </a:solidFill>
              </a:rPr>
              <a:t>30 +	</a:t>
            </a:r>
          </a:p>
          <a:p>
            <a:pPr marL="0" indent="0">
              <a:buNone/>
            </a:pPr>
            <a:r>
              <a:rPr lang="nl-NL" sz="1600" b="1" dirty="0">
                <a:solidFill>
                  <a:schemeClr val="bg1"/>
                </a:solidFill>
              </a:rPr>
              <a:t>Hoe ondersteun je vernieuwing?</a:t>
            </a:r>
            <a:endParaRPr lang="nl-NL" sz="1600" b="1" i="1" dirty="0">
              <a:solidFill>
                <a:schemeClr val="bg1"/>
              </a:solidFill>
            </a:endParaRPr>
          </a:p>
        </p:txBody>
      </p:sp>
      <p:pic>
        <p:nvPicPr>
          <p:cNvPr id="12304" name="Picture 16" descr="Paul Klee - Old Man Reckoning">
            <a:extLst>
              <a:ext uri="{FF2B5EF4-FFF2-40B4-BE49-F238E27FC236}">
                <a16:creationId xmlns:a16="http://schemas.microsoft.com/office/drawing/2014/main" id="{7C6F40BD-EF00-9CEF-C30B-2FE33E8DFC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" t="11511" r="-2328" b="6917"/>
          <a:stretch>
            <a:fillRect/>
          </a:stretch>
        </p:blipFill>
        <p:spPr bwMode="auto">
          <a:xfrm>
            <a:off x="55255" y="3436673"/>
            <a:ext cx="4070000" cy="3388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ijdelijke aanduiding voor tekst 2">
            <a:extLst>
              <a:ext uri="{FF2B5EF4-FFF2-40B4-BE49-F238E27FC236}">
                <a16:creationId xmlns:a16="http://schemas.microsoft.com/office/drawing/2014/main" id="{7473A7E7-18B6-E12F-7C54-82695F4D234E}"/>
              </a:ext>
            </a:extLst>
          </p:cNvPr>
          <p:cNvSpPr txBox="1">
            <a:spLocks/>
          </p:cNvSpPr>
          <p:nvPr/>
        </p:nvSpPr>
        <p:spPr>
          <a:xfrm>
            <a:off x="206821" y="5988152"/>
            <a:ext cx="3878520" cy="5232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1600" b="1" dirty="0">
                <a:solidFill>
                  <a:schemeClr val="bg1"/>
                </a:solidFill>
              </a:rPr>
              <a:t>5-10 jaar</a:t>
            </a:r>
          </a:p>
          <a:p>
            <a:pPr marL="0" indent="0">
              <a:buNone/>
            </a:pPr>
            <a:r>
              <a:rPr lang="nl-NL" sz="1600" b="1" dirty="0">
                <a:solidFill>
                  <a:schemeClr val="bg1"/>
                </a:solidFill>
              </a:rPr>
              <a:t>Hoe ga je om met tegenslagen in het lesgeven?</a:t>
            </a:r>
          </a:p>
        </p:txBody>
      </p:sp>
      <p:sp>
        <p:nvSpPr>
          <p:cNvPr id="17" name="Tijdelijke aanduiding voor tekst 2">
            <a:extLst>
              <a:ext uri="{FF2B5EF4-FFF2-40B4-BE49-F238E27FC236}">
                <a16:creationId xmlns:a16="http://schemas.microsoft.com/office/drawing/2014/main" id="{214C8C6E-49F8-1BE1-AFEA-4684D5FD02F0}"/>
              </a:ext>
            </a:extLst>
          </p:cNvPr>
          <p:cNvSpPr txBox="1">
            <a:spLocks/>
          </p:cNvSpPr>
          <p:nvPr/>
        </p:nvSpPr>
        <p:spPr>
          <a:xfrm>
            <a:off x="11241357" y="3504004"/>
            <a:ext cx="878545" cy="5232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1200" i="1" dirty="0">
                <a:solidFill>
                  <a:schemeClr val="bg1"/>
                </a:solidFill>
              </a:rPr>
              <a:t>Paul </a:t>
            </a:r>
            <a:r>
              <a:rPr lang="nl-NL" sz="1200" i="1" dirty="0" err="1">
                <a:solidFill>
                  <a:schemeClr val="bg1"/>
                </a:solidFill>
              </a:rPr>
              <a:t>Klee</a:t>
            </a:r>
            <a:endParaRPr lang="nl-NL" sz="12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661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378" name="Rectangle 1536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364" name="Picture 4" descr="Enso - Japanse zen cirkel I">
            <a:extLst>
              <a:ext uri="{FF2B5EF4-FFF2-40B4-BE49-F238E27FC236}">
                <a16:creationId xmlns:a16="http://schemas.microsoft.com/office/drawing/2014/main" id="{E89C1EE5-BAFC-1B55-08F0-A672E4BEBB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85" b="36223"/>
          <a:stretch>
            <a:fillRect/>
          </a:stretch>
        </p:blipFill>
        <p:spPr bwMode="auto">
          <a:xfrm>
            <a:off x="-496514" y="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71" name="Rectangle 1537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379" name="Tijdelijke aanduiding voor inhoud 2">
            <a:extLst>
              <a:ext uri="{FF2B5EF4-FFF2-40B4-BE49-F238E27FC236}">
                <a16:creationId xmlns:a16="http://schemas.microsoft.com/office/drawing/2014/main" id="{0CA5D6E0-17D8-A5AE-3CA3-126093F73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75" y="290848"/>
            <a:ext cx="5266031" cy="37427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3000" b="1" dirty="0">
                <a:solidFill>
                  <a:srgbClr val="8C2002"/>
                </a:solidFill>
              </a:rPr>
              <a:t>Het gewisse en ongewisse</a:t>
            </a:r>
          </a:p>
        </p:txBody>
      </p:sp>
    </p:spTree>
    <p:extLst>
      <p:ext uri="{BB962C8B-B14F-4D97-AF65-F5344CB8AC3E}">
        <p14:creationId xmlns:p14="http://schemas.microsoft.com/office/powerpoint/2010/main" val="157248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4DF87B-0D33-9E41-606C-BACF31EC8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8C2002"/>
                </a:solidFill>
              </a:rPr>
              <a:t>Gewis of ongewis?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A23BA3D-9DAA-7F3C-AAE9-920D5E0D787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 dirty="0">
                <a:solidFill>
                  <a:srgbClr val="8C2002"/>
                </a:solidFill>
              </a:rPr>
              <a:t>Gewis</a:t>
            </a:r>
          </a:p>
          <a:p>
            <a:pPr lvl="0"/>
            <a:r>
              <a:rPr lang="nl-NL" dirty="0"/>
              <a:t>Welke didactische handeling probeer je morgen uit in een les?</a:t>
            </a:r>
          </a:p>
          <a:p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E9CD9A9-AA19-0AFA-7193-2E24026412D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 dirty="0">
                <a:solidFill>
                  <a:srgbClr val="8C2002"/>
                </a:solidFill>
              </a:rPr>
              <a:t>Ongewis</a:t>
            </a:r>
          </a:p>
          <a:p>
            <a:pPr lvl="0"/>
            <a:r>
              <a:rPr lang="nl-NL" dirty="0"/>
              <a:t>Welk avontuur heb je voor de zomervakantie uitgevoerd; en wat is je eerste stap?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903636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7" name="Rectangle 1639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6386" name="Picture 2" descr="chagall-introt">
            <a:extLst>
              <a:ext uri="{FF2B5EF4-FFF2-40B4-BE49-F238E27FC236}">
                <a16:creationId xmlns:a16="http://schemas.microsoft.com/office/drawing/2014/main" id="{74F566D1-D92D-4C67-6200-6B01A562F26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75" b="12139"/>
          <a:stretch>
            <a:fillRect/>
          </a:stretch>
        </p:blipFill>
        <p:spPr bwMode="auto">
          <a:xfrm>
            <a:off x="20" y="0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jdelijke aanduiding voor tekst 2">
            <a:extLst>
              <a:ext uri="{FF2B5EF4-FFF2-40B4-BE49-F238E27FC236}">
                <a16:creationId xmlns:a16="http://schemas.microsoft.com/office/drawing/2014/main" id="{D2F34A8D-8DF5-AB2B-F3D0-3DD3FD55E1BE}"/>
              </a:ext>
            </a:extLst>
          </p:cNvPr>
          <p:cNvSpPr txBox="1">
            <a:spLocks/>
          </p:cNvSpPr>
          <p:nvPr/>
        </p:nvSpPr>
        <p:spPr>
          <a:xfrm>
            <a:off x="191121" y="6467820"/>
            <a:ext cx="4281488" cy="388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1600" i="1" dirty="0" err="1">
                <a:solidFill>
                  <a:schemeClr val="bg1"/>
                </a:solidFill>
              </a:rPr>
              <a:t>Chagall</a:t>
            </a:r>
            <a:r>
              <a:rPr lang="nl-NL" sz="1600" i="1" dirty="0">
                <a:solidFill>
                  <a:schemeClr val="bg1"/>
                </a:solidFill>
              </a:rPr>
              <a:t>, la </a:t>
            </a:r>
            <a:r>
              <a:rPr lang="nl-NL" sz="1600" i="1" dirty="0" err="1">
                <a:solidFill>
                  <a:schemeClr val="bg1"/>
                </a:solidFill>
              </a:rPr>
              <a:t>creation</a:t>
            </a:r>
            <a:r>
              <a:rPr lang="nl-NL" sz="1600" i="1" dirty="0">
                <a:solidFill>
                  <a:schemeClr val="bg1"/>
                </a:solidFill>
              </a:rPr>
              <a:t> </a:t>
            </a:r>
            <a:r>
              <a:rPr lang="nl-NL" sz="1600" i="1" dirty="0" err="1">
                <a:solidFill>
                  <a:schemeClr val="bg1"/>
                </a:solidFill>
              </a:rPr>
              <a:t>l’homme</a:t>
            </a:r>
            <a:endParaRPr lang="nl-NL" sz="1600" i="1" dirty="0">
              <a:solidFill>
                <a:schemeClr val="bg1"/>
              </a:solidFill>
            </a:endParaRPr>
          </a:p>
        </p:txBody>
      </p:sp>
      <p:sp>
        <p:nvSpPr>
          <p:cNvPr id="5" name="Tijdelijke aanduiding voor tekst 2">
            <a:extLst>
              <a:ext uri="{FF2B5EF4-FFF2-40B4-BE49-F238E27FC236}">
                <a16:creationId xmlns:a16="http://schemas.microsoft.com/office/drawing/2014/main" id="{34808473-891F-AC9B-9DAE-6A283252CE4B}"/>
              </a:ext>
            </a:extLst>
          </p:cNvPr>
          <p:cNvSpPr txBox="1">
            <a:spLocks/>
          </p:cNvSpPr>
          <p:nvPr/>
        </p:nvSpPr>
        <p:spPr>
          <a:xfrm>
            <a:off x="7582548" y="2287246"/>
            <a:ext cx="4281488" cy="8239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3200" b="1" dirty="0">
                <a:solidFill>
                  <a:schemeClr val="bg1"/>
                </a:solidFill>
              </a:rPr>
              <a:t>Stel dat onderwijs scheppend is, wat zou je willen scheppen?</a:t>
            </a:r>
          </a:p>
        </p:txBody>
      </p:sp>
    </p:spTree>
    <p:extLst>
      <p:ext uri="{BB962C8B-B14F-4D97-AF65-F5344CB8AC3E}">
        <p14:creationId xmlns:p14="http://schemas.microsoft.com/office/powerpoint/2010/main" val="323383043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</TotalTime>
  <Words>453</Words>
  <Application>Microsoft Office PowerPoint</Application>
  <PresentationFormat>Breedbeeld</PresentationFormat>
  <Paragraphs>40</Paragraphs>
  <Slides>9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3" baseType="lpstr">
      <vt:lpstr>Aptos</vt:lpstr>
      <vt:lpstr>Aptos Display</vt:lpstr>
      <vt:lpstr>Arial</vt:lpstr>
      <vt:lpstr>Kantoorthema</vt:lpstr>
      <vt:lpstr>PowerPoint-presentatie</vt:lpstr>
      <vt:lpstr>PowerPoint-presentatie</vt:lpstr>
      <vt:lpstr>Tot wasdom komen?</vt:lpstr>
      <vt:lpstr>Stelling: als ik een vrijeschoolleraar wil zijn, moet ik de ochtendspreuk zeggen.  Ja        Nee</vt:lpstr>
      <vt:lpstr>PowerPoint-presentatie</vt:lpstr>
      <vt:lpstr>PowerPoint-presentatie</vt:lpstr>
      <vt:lpstr>PowerPoint-presentatie</vt:lpstr>
      <vt:lpstr>Gewis of ongewis?</vt:lpstr>
      <vt:lpstr>PowerPoint-presentatie</vt:lpstr>
    </vt:vector>
  </TitlesOfParts>
  <Company>Hogeschool Leiden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Pijnaken, Elard</dc:creator>
  <cp:lastModifiedBy>Pijnaken, Elard</cp:lastModifiedBy>
  <cp:revision>7</cp:revision>
  <dcterms:created xsi:type="dcterms:W3CDTF">2026-05-31T08:42:24Z</dcterms:created>
  <dcterms:modified xsi:type="dcterms:W3CDTF">2026-06-07T16:49:50Z</dcterms:modified>
</cp:coreProperties>
</file>